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70" r:id="rId7"/>
    <p:sldId id="272" r:id="rId8"/>
    <p:sldId id="273" r:id="rId9"/>
    <p:sldId id="274" r:id="rId10"/>
    <p:sldId id="275" r:id="rId11"/>
    <p:sldId id="276" r:id="rId12"/>
  </p:sldIdLst>
  <p:sldSz cx="9144000" cy="6858000" type="screen4x3"/>
  <p:notesSz cx="6735763" cy="98694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ED531E61-83E5-483C-9C08-C4321DB451C6}">
          <p14:sldIdLst>
            <p14:sldId id="256"/>
            <p14:sldId id="257"/>
            <p14:sldId id="258"/>
            <p14:sldId id="259"/>
            <p14:sldId id="260"/>
            <p14:sldId id="270"/>
            <p14:sldId id="272"/>
            <p14:sldId id="273"/>
            <p14:sldId id="274"/>
            <p14:sldId id="275"/>
            <p14:sldId id="276"/>
          </p14:sldIdLst>
        </p14:section>
        <p14:section name="Раздел без заголовка" id="{957A83BD-42A6-400F-9ABD-4A3FDCAF30E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1" autoAdjust="0"/>
    <p:restoredTop sz="94652" autoAdjust="0"/>
  </p:normalViewPr>
  <p:slideViewPr>
    <p:cSldViewPr>
      <p:cViewPr varScale="1">
        <p:scale>
          <a:sx n="70" d="100"/>
          <a:sy n="70" d="100"/>
        </p:scale>
        <p:origin x="49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63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653635784431009"/>
          <c:y val="0.22327349543099306"/>
          <c:w val="0.77283198425734512"/>
          <c:h val="0.6551913528675874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Физические лица</c:v>
                </c:pt>
              </c:strCache>
            </c:strRef>
          </c:tx>
          <c:spPr>
            <a:solidFill>
              <a:srgbClr val="9999FF"/>
            </a:solidFill>
            <a:ln w="12726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Sheet1!$F$1:$O$1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Sheet1!$F$2:$O$2</c:f>
              <c:numCache>
                <c:formatCode>General</c:formatCode>
                <c:ptCount val="10"/>
                <c:pt idx="0">
                  <c:v>3356053</c:v>
                </c:pt>
                <c:pt idx="1">
                  <c:v>5123847</c:v>
                </c:pt>
                <c:pt idx="2">
                  <c:v>4391593</c:v>
                </c:pt>
                <c:pt idx="3">
                  <c:v>3957506</c:v>
                </c:pt>
                <c:pt idx="4">
                  <c:v>3763229</c:v>
                </c:pt>
                <c:pt idx="5">
                  <c:v>3517243</c:v>
                </c:pt>
                <c:pt idx="6">
                  <c:v>2328413</c:v>
                </c:pt>
                <c:pt idx="7">
                  <c:v>2775656</c:v>
                </c:pt>
                <c:pt idx="8">
                  <c:v>2589644</c:v>
                </c:pt>
                <c:pt idx="9">
                  <c:v>2584807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Юридические лица</c:v>
                </c:pt>
              </c:strCache>
            </c:strRef>
          </c:tx>
          <c:spPr>
            <a:solidFill>
              <a:srgbClr val="993366"/>
            </a:solidFill>
            <a:ln w="12726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Sheet1!$F$1:$O$1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Sheet1!$F$3:$O$3</c:f>
              <c:numCache>
                <c:formatCode>General</c:formatCode>
                <c:ptCount val="10"/>
                <c:pt idx="0">
                  <c:v>817000</c:v>
                </c:pt>
                <c:pt idx="1">
                  <c:v>554000</c:v>
                </c:pt>
                <c:pt idx="2">
                  <c:v>749400</c:v>
                </c:pt>
                <c:pt idx="3">
                  <c:v>691000</c:v>
                </c:pt>
                <c:pt idx="4">
                  <c:v>1029500</c:v>
                </c:pt>
                <c:pt idx="5">
                  <c:v>998250</c:v>
                </c:pt>
                <c:pt idx="6">
                  <c:v>989000</c:v>
                </c:pt>
                <c:pt idx="7">
                  <c:v>1084113</c:v>
                </c:pt>
                <c:pt idx="8">
                  <c:v>3683700</c:v>
                </c:pt>
                <c:pt idx="9">
                  <c:v>1950900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22744080"/>
        <c:axId val="222744472"/>
        <c:axId val="0"/>
      </c:bar3DChart>
      <c:catAx>
        <c:axId val="222744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81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779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22744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22744472"/>
        <c:scaling>
          <c:orientation val="minMax"/>
        </c:scaling>
        <c:delete val="0"/>
        <c:axPos val="l"/>
        <c:majorGridlines>
          <c:spPr>
            <a:ln w="3181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81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2179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22744080"/>
        <c:crosses val="autoZero"/>
        <c:crossBetween val="between"/>
      </c:valAx>
      <c:spPr>
        <a:noFill/>
        <a:ln w="25452">
          <a:noFill/>
        </a:ln>
      </c:spPr>
    </c:plotArea>
    <c:legend>
      <c:legendPos val="r"/>
      <c:layout>
        <c:manualLayout>
          <c:xMode val="edge"/>
          <c:yMode val="edge"/>
          <c:x val="0.63337496606027699"/>
          <c:y val="0.11210641825351821"/>
          <c:w val="0.32988624612202688"/>
          <c:h val="0.16666666666666666"/>
        </c:manualLayout>
      </c:layout>
      <c:overlay val="0"/>
      <c:spPr>
        <a:solidFill>
          <a:srgbClr val="FFFFFF"/>
        </a:solidFill>
        <a:ln w="3181">
          <a:solidFill>
            <a:srgbClr val="000000"/>
          </a:solidFill>
          <a:prstDash val="solid"/>
        </a:ln>
      </c:spPr>
      <c:txPr>
        <a:bodyPr/>
        <a:lstStyle/>
        <a:p>
          <a:pPr>
            <a:defRPr sz="2024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04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037338916924882"/>
          <c:y val="9.8859153861311638E-2"/>
          <c:w val="0.43928280069448894"/>
          <c:h val="0.8156017583676699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Расходы за 2011 год</c:v>
                </c:pt>
              </c:strCache>
            </c:strRef>
          </c:tx>
          <c:spPr>
            <a:solidFill>
              <a:srgbClr val="9999FF"/>
            </a:solidFill>
            <a:ln w="16207">
              <a:solidFill>
                <a:srgbClr val="000000"/>
              </a:solidFill>
              <a:prstDash val="solid"/>
            </a:ln>
          </c:spPr>
          <c:explosion val="2"/>
          <c:dPt>
            <c:idx val="0"/>
            <c:bubble3D val="0"/>
          </c:dPt>
          <c:dPt>
            <c:idx val="1"/>
            <c:bubble3D val="0"/>
            <c:spPr>
              <a:solidFill>
                <a:srgbClr val="993366"/>
              </a:solidFill>
              <a:ln w="16207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CC"/>
              </a:solidFill>
              <a:ln w="16207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CCFFFF"/>
              </a:solidFill>
              <a:ln w="16207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660066"/>
              </a:solidFill>
              <a:ln w="16207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FF8080"/>
              </a:solidFill>
              <a:ln w="16207">
                <a:solidFill>
                  <a:srgbClr val="000000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3241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297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Sheet1!$B$1:$G$1</c:f>
              <c:strCache>
                <c:ptCount val="6"/>
                <c:pt idx="0">
                  <c:v>Материальное оснащение школы № 207 - передача имущества </c:v>
                </c:pt>
                <c:pt idx="1">
                  <c:v>Ремонт помещений и оборудования школы № 207</c:v>
                </c:pt>
                <c:pt idx="2">
                  <c:v>Организация охраны помещений школы № 207</c:v>
                </c:pt>
                <c:pt idx="3">
                  <c:v>Передача школе № 207 расходных материалов, хозяйственных и канцелярских товаров </c:v>
                </c:pt>
                <c:pt idx="4">
                  <c:v>Передача школе № 207 прочих услуг </c:v>
                </c:pt>
                <c:pt idx="5">
                  <c:v>Мат.помощь персоналу школы 207</c:v>
                </c:pt>
              </c:strCache>
            </c:strRef>
          </c:cat>
          <c:val>
            <c:numRef>
              <c:f>Sheet1!$B$2:$G$2</c:f>
              <c:numCache>
                <c:formatCode>0.00%</c:formatCode>
                <c:ptCount val="6"/>
                <c:pt idx="0">
                  <c:v>0.14000000000000001</c:v>
                </c:pt>
                <c:pt idx="1">
                  <c:v>0.48</c:v>
                </c:pt>
                <c:pt idx="2">
                  <c:v>0</c:v>
                </c:pt>
                <c:pt idx="3">
                  <c:v>0.27</c:v>
                </c:pt>
                <c:pt idx="4">
                  <c:v>0.1</c:v>
                </c:pt>
                <c:pt idx="5">
                  <c:v>0.01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solidFill>
          <a:srgbClr val="C0C0C0"/>
        </a:solidFill>
        <a:ln w="16207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4812773041350802"/>
          <c:y val="6.2030131696093053E-2"/>
          <c:w val="0.33863275039745627"/>
          <c:h val="0.83834586466165417"/>
        </c:manualLayout>
      </c:layout>
      <c:overlay val="0"/>
      <c:spPr>
        <a:noFill/>
        <a:ln w="4052">
          <a:solidFill>
            <a:srgbClr val="000000"/>
          </a:solidFill>
          <a:prstDash val="solid"/>
        </a:ln>
      </c:spPr>
      <c:txPr>
        <a:bodyPr/>
        <a:lstStyle/>
        <a:p>
          <a:pPr>
            <a:defRPr sz="1289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297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008620689655171"/>
          <c:y val="9.3023255813953487E-2"/>
          <c:w val="0.67672413793103448"/>
          <c:h val="0.674418604651162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Лист1!$B$39</c:f>
              <c:strCache>
                <c:ptCount val="1"/>
                <c:pt idx="0">
                  <c:v>Физ.лица</c:v>
                </c:pt>
              </c:strCache>
            </c:strRef>
          </c:tx>
          <c:spPr>
            <a:solidFill>
              <a:srgbClr val="9999FF"/>
            </a:solidFill>
            <a:ln w="25525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Лист1!$I$38:$R$38</c:f>
              <c:strCache>
                <c:ptCount val="10"/>
                <c:pt idx="0">
                  <c:v>2014 - 2015</c:v>
                </c:pt>
                <c:pt idx="1">
                  <c:v>2015-2016</c:v>
                </c:pt>
                <c:pt idx="2">
                  <c:v>2016-2017</c:v>
                </c:pt>
                <c:pt idx="3">
                  <c:v>2017-2018</c:v>
                </c:pt>
                <c:pt idx="4">
                  <c:v>2018-2019</c:v>
                </c:pt>
                <c:pt idx="5">
                  <c:v>2019-2020</c:v>
                </c:pt>
                <c:pt idx="6">
                  <c:v>2020-2021</c:v>
                </c:pt>
                <c:pt idx="7">
                  <c:v>2021-2022</c:v>
                </c:pt>
                <c:pt idx="8">
                  <c:v>2022-2023</c:v>
                </c:pt>
                <c:pt idx="9">
                  <c:v>2023-2024</c:v>
                </c:pt>
              </c:strCache>
            </c:strRef>
          </c:cat>
          <c:val>
            <c:numRef>
              <c:f>Лист1!$I$39:$R$39</c:f>
              <c:numCache>
                <c:formatCode>General</c:formatCode>
                <c:ptCount val="10"/>
                <c:pt idx="0">
                  <c:v>4325279.71</c:v>
                </c:pt>
                <c:pt idx="1">
                  <c:v>4912685</c:v>
                </c:pt>
                <c:pt idx="2">
                  <c:v>4460237</c:v>
                </c:pt>
                <c:pt idx="3">
                  <c:v>3572918</c:v>
                </c:pt>
                <c:pt idx="4">
                  <c:v>3642382</c:v>
                </c:pt>
                <c:pt idx="5">
                  <c:v>2479841</c:v>
                </c:pt>
                <c:pt idx="6">
                  <c:v>2943814</c:v>
                </c:pt>
                <c:pt idx="7">
                  <c:v>2825767</c:v>
                </c:pt>
                <c:pt idx="8">
                  <c:v>2408459</c:v>
                </c:pt>
                <c:pt idx="9">
                  <c:v>1474919</c:v>
                </c:pt>
              </c:numCache>
            </c:numRef>
          </c:val>
        </c:ser>
        <c:ser>
          <c:idx val="2"/>
          <c:order val="1"/>
          <c:tx>
            <c:strRef>
              <c:f>Лист1!$B$40</c:f>
              <c:strCache>
                <c:ptCount val="1"/>
              </c:strCache>
            </c:strRef>
          </c:tx>
          <c:spPr>
            <a:solidFill>
              <a:srgbClr val="FFFFCC"/>
            </a:solidFill>
            <a:ln w="25525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Лист1!$I$38:$R$38</c:f>
              <c:strCache>
                <c:ptCount val="10"/>
                <c:pt idx="0">
                  <c:v>2014 - 2015</c:v>
                </c:pt>
                <c:pt idx="1">
                  <c:v>2015-2016</c:v>
                </c:pt>
                <c:pt idx="2">
                  <c:v>2016-2017</c:v>
                </c:pt>
                <c:pt idx="3">
                  <c:v>2017-2018</c:v>
                </c:pt>
                <c:pt idx="4">
                  <c:v>2018-2019</c:v>
                </c:pt>
                <c:pt idx="5">
                  <c:v>2019-2020</c:v>
                </c:pt>
                <c:pt idx="6">
                  <c:v>2020-2021</c:v>
                </c:pt>
                <c:pt idx="7">
                  <c:v>2021-2022</c:v>
                </c:pt>
                <c:pt idx="8">
                  <c:v>2022-2023</c:v>
                </c:pt>
                <c:pt idx="9">
                  <c:v>2023-2024</c:v>
                </c:pt>
              </c:strCache>
            </c:strRef>
          </c:cat>
          <c:val>
            <c:numRef>
              <c:f>Лист1!$D$40:$L$40</c:f>
              <c:numCache>
                <c:formatCode>General</c:formatCode>
                <c:ptCount val="9"/>
              </c:numCache>
            </c:numRef>
          </c:val>
        </c:ser>
        <c:ser>
          <c:idx val="1"/>
          <c:order val="2"/>
          <c:tx>
            <c:strRef>
              <c:f>Лист1!$B$41</c:f>
              <c:strCache>
                <c:ptCount val="1"/>
                <c:pt idx="0">
                  <c:v>Юр.лица</c:v>
                </c:pt>
              </c:strCache>
            </c:strRef>
          </c:tx>
          <c:spPr>
            <a:solidFill>
              <a:srgbClr val="993366"/>
            </a:solidFill>
            <a:ln w="25525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Лист1!$I$38:$R$38</c:f>
              <c:strCache>
                <c:ptCount val="10"/>
                <c:pt idx="0">
                  <c:v>2014 - 2015</c:v>
                </c:pt>
                <c:pt idx="1">
                  <c:v>2015-2016</c:v>
                </c:pt>
                <c:pt idx="2">
                  <c:v>2016-2017</c:v>
                </c:pt>
                <c:pt idx="3">
                  <c:v>2017-2018</c:v>
                </c:pt>
                <c:pt idx="4">
                  <c:v>2018-2019</c:v>
                </c:pt>
                <c:pt idx="5">
                  <c:v>2019-2020</c:v>
                </c:pt>
                <c:pt idx="6">
                  <c:v>2020-2021</c:v>
                </c:pt>
                <c:pt idx="7">
                  <c:v>2021-2022</c:v>
                </c:pt>
                <c:pt idx="8">
                  <c:v>2022-2023</c:v>
                </c:pt>
                <c:pt idx="9">
                  <c:v>2023-2024</c:v>
                </c:pt>
              </c:strCache>
            </c:strRef>
          </c:cat>
          <c:val>
            <c:numRef>
              <c:f>Лист1!$I$41:$R$41</c:f>
              <c:numCache>
                <c:formatCode>General</c:formatCode>
                <c:ptCount val="10"/>
                <c:pt idx="0">
                  <c:v>1104000</c:v>
                </c:pt>
                <c:pt idx="1">
                  <c:v>492400</c:v>
                </c:pt>
                <c:pt idx="2">
                  <c:v>669500</c:v>
                </c:pt>
                <c:pt idx="3">
                  <c:v>1431000</c:v>
                </c:pt>
                <c:pt idx="4">
                  <c:v>397000</c:v>
                </c:pt>
                <c:pt idx="5">
                  <c:v>1202250</c:v>
                </c:pt>
                <c:pt idx="6">
                  <c:v>1005900</c:v>
                </c:pt>
                <c:pt idx="7">
                  <c:v>3623063</c:v>
                </c:pt>
                <c:pt idx="8">
                  <c:v>2547750</c:v>
                </c:pt>
                <c:pt idx="9">
                  <c:v>306950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1324136"/>
        <c:axId val="101324528"/>
      </c:barChart>
      <c:catAx>
        <c:axId val="101324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6381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8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013245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324528"/>
        <c:scaling>
          <c:orientation val="minMax"/>
        </c:scaling>
        <c:delete val="0"/>
        <c:axPos val="l"/>
        <c:majorGridlines>
          <c:spPr>
            <a:ln w="6381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6381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8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01324136"/>
        <c:crosses val="autoZero"/>
        <c:crossBetween val="between"/>
      </c:valAx>
      <c:spPr>
        <a:solidFill>
          <a:srgbClr val="C0C0C0"/>
        </a:solidFill>
        <a:ln w="25525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5129310344827591"/>
          <c:y val="0.30232558139534882"/>
          <c:w val="0.13793103448275862"/>
          <c:h val="0.26976744186046514"/>
        </c:manualLayout>
      </c:layout>
      <c:overlay val="0"/>
      <c:spPr>
        <a:solidFill>
          <a:srgbClr val="FFFFFF"/>
        </a:solidFill>
        <a:ln w="6381">
          <a:solidFill>
            <a:srgbClr val="000000"/>
          </a:solidFill>
          <a:prstDash val="solid"/>
        </a:ln>
      </c:spPr>
      <c:txPr>
        <a:bodyPr/>
        <a:lstStyle/>
        <a:p>
          <a:pPr>
            <a:defRPr sz="1477" b="0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rgbClr val="FFFFFF">
        <a:alpha val="97000"/>
      </a:srgbClr>
    </a:solidFill>
    <a:ln w="6381">
      <a:solidFill>
        <a:srgbClr val="000000"/>
      </a:solidFill>
      <a:prstDash val="solid"/>
    </a:ln>
  </c:spPr>
  <c:txPr>
    <a:bodyPr/>
    <a:lstStyle/>
    <a:p>
      <a:pPr>
        <a:defRPr sz="1608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8835616438356163E-2"/>
          <c:y val="3.9426523297491037E-2"/>
          <c:w val="0.96575342465753422"/>
          <c:h val="0.92831541218637992"/>
        </c:manualLayout>
      </c:layout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1325312"/>
        <c:axId val="101325704"/>
      </c:lineChart>
      <c:catAx>
        <c:axId val="101325312"/>
        <c:scaling>
          <c:orientation val="minMax"/>
        </c:scaling>
        <c:delete val="0"/>
        <c:axPos val="b"/>
        <c:majorTickMark val="cross"/>
        <c:minorTickMark val="none"/>
        <c:tickLblPos val="nextTo"/>
        <c:spPr>
          <a:ln w="551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737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01325704"/>
        <c:crosses val="autoZero"/>
        <c:auto val="1"/>
        <c:lblAlgn val="ctr"/>
        <c:lblOffset val="100"/>
        <c:noMultiLvlLbl val="0"/>
      </c:catAx>
      <c:valAx>
        <c:axId val="101325704"/>
        <c:scaling>
          <c:orientation val="minMax"/>
        </c:scaling>
        <c:delete val="0"/>
        <c:axPos val="l"/>
        <c:majorTickMark val="cross"/>
        <c:minorTickMark val="none"/>
        <c:tickLblPos val="nextTo"/>
        <c:spPr>
          <a:ln w="551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737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01325312"/>
        <c:crosses val="autoZero"/>
        <c:crossBetween val="between"/>
      </c:valAx>
      <c:spPr>
        <a:noFill/>
        <a:ln w="4412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37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89513042612121"/>
          <c:y val="6.1365980215436829E-2"/>
          <c:w val="0.69909617322213236"/>
          <c:h val="0.77093016217869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На программу "Образование - помощь школе 207"</c:v>
                </c:pt>
              </c:strCache>
            </c:strRef>
          </c:tx>
          <c:spPr>
            <a:solidFill>
              <a:srgbClr val="9999FF"/>
            </a:solidFill>
            <a:ln w="12680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Sheet1!$F$1:$O$1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Sheet1!$F$2:$O$2</c:f>
              <c:numCache>
                <c:formatCode>General</c:formatCode>
                <c:ptCount val="10"/>
                <c:pt idx="0">
                  <c:v>3995205</c:v>
                </c:pt>
                <c:pt idx="1">
                  <c:v>4247610</c:v>
                </c:pt>
                <c:pt idx="2">
                  <c:v>5375746</c:v>
                </c:pt>
                <c:pt idx="3">
                  <c:v>3666597</c:v>
                </c:pt>
                <c:pt idx="4">
                  <c:v>3843042</c:v>
                </c:pt>
                <c:pt idx="5">
                  <c:v>3655748</c:v>
                </c:pt>
                <c:pt idx="6">
                  <c:v>1975240</c:v>
                </c:pt>
                <c:pt idx="7">
                  <c:v>2342168</c:v>
                </c:pt>
                <c:pt idx="8">
                  <c:v>3910941</c:v>
                </c:pt>
                <c:pt idx="9">
                  <c:v>3590704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На содержание Фонда</c:v>
                </c:pt>
              </c:strCache>
            </c:strRef>
          </c:tx>
          <c:invertIfNegative val="0"/>
          <c:cat>
            <c:numRef>
              <c:f>Sheet1!$F$1:$O$1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Sheet1!$F$3:$O$3</c:f>
              <c:numCache>
                <c:formatCode>General</c:formatCode>
                <c:ptCount val="10"/>
                <c:pt idx="0">
                  <c:v>526345</c:v>
                </c:pt>
                <c:pt idx="1">
                  <c:v>405869</c:v>
                </c:pt>
                <c:pt idx="2">
                  <c:v>683192</c:v>
                </c:pt>
                <c:pt idx="3">
                  <c:v>660460</c:v>
                </c:pt>
                <c:pt idx="4">
                  <c:v>706498</c:v>
                </c:pt>
                <c:pt idx="5">
                  <c:v>931655</c:v>
                </c:pt>
                <c:pt idx="6">
                  <c:v>936274</c:v>
                </c:pt>
                <c:pt idx="7">
                  <c:v>1157233</c:v>
                </c:pt>
                <c:pt idx="8">
                  <c:v>1063887</c:v>
                </c:pt>
                <c:pt idx="9">
                  <c:v>1087982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7119352"/>
        <c:axId val="217119736"/>
      </c:barChart>
      <c:catAx>
        <c:axId val="217119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171197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17119736"/>
        <c:scaling>
          <c:orientation val="minMax"/>
        </c:scaling>
        <c:delete val="0"/>
        <c:axPos val="l"/>
        <c:majorGridlines>
          <c:spPr>
            <a:ln w="3170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17119352"/>
        <c:crosses val="autoZero"/>
        <c:crossBetween val="between"/>
      </c:valAx>
      <c:spPr>
        <a:solidFill>
          <a:srgbClr val="C0C0C0"/>
        </a:solidFill>
        <a:ln w="1268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4105678870930036"/>
          <c:y val="1.0998234895526159E-2"/>
          <c:w val="0.258943158040007"/>
          <c:h val="0.32945994136777723"/>
        </c:manualLayout>
      </c:layout>
      <c:overlay val="0"/>
      <c:spPr>
        <a:noFill/>
        <a:ln w="3170">
          <a:solidFill>
            <a:srgbClr val="000000"/>
          </a:solidFill>
          <a:prstDash val="solid"/>
        </a:ln>
      </c:spPr>
      <c:txPr>
        <a:bodyPr/>
        <a:lstStyle/>
        <a:p>
          <a:pPr>
            <a:defRPr sz="1837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596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33863275039745"/>
          <c:y val="0.19924812030075187"/>
          <c:w val="0.5119236883942766"/>
          <c:h val="0.60526315789473684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Расходы за 2011 год</c:v>
                </c:pt>
              </c:strCache>
            </c:strRef>
          </c:tx>
          <c:spPr>
            <a:solidFill>
              <a:srgbClr val="9999FF"/>
            </a:solidFill>
            <a:ln w="16207">
              <a:solidFill>
                <a:srgbClr val="000000"/>
              </a:solidFill>
              <a:prstDash val="solid"/>
            </a:ln>
          </c:spPr>
          <c:dPt>
            <c:idx val="0"/>
            <c:bubble3D val="0"/>
          </c:dPt>
          <c:dPt>
            <c:idx val="1"/>
            <c:bubble3D val="0"/>
            <c:spPr>
              <a:solidFill>
                <a:srgbClr val="993366"/>
              </a:solidFill>
              <a:ln w="16207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CC"/>
              </a:solidFill>
              <a:ln w="16207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CCFFFF"/>
              </a:solidFill>
              <a:ln w="16207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660066"/>
              </a:solidFill>
              <a:ln w="16207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FF8080"/>
              </a:solidFill>
              <a:ln w="16207">
                <a:solidFill>
                  <a:srgbClr val="000000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3241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297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Sheet1!$B$1:$G$1</c:f>
              <c:strCache>
                <c:ptCount val="6"/>
                <c:pt idx="0">
                  <c:v>Материальное оснащение школы № 207 - передача имущества </c:v>
                </c:pt>
                <c:pt idx="1">
                  <c:v>Ремонт помещений и оборудования школы № 207</c:v>
                </c:pt>
                <c:pt idx="2">
                  <c:v>Организация охраны помещений школы № 207</c:v>
                </c:pt>
                <c:pt idx="3">
                  <c:v>Передача школе № 207 расходных материалов, хозяйственных и канцелярских товаров </c:v>
                </c:pt>
                <c:pt idx="4">
                  <c:v>Передача школе № 207 прочих услуг </c:v>
                </c:pt>
                <c:pt idx="5">
                  <c:v>Мат.помощь персоналу школы 207</c:v>
                </c:pt>
              </c:strCache>
            </c:strRef>
          </c:cat>
          <c:val>
            <c:numRef>
              <c:f>Sheet1!$B$2:$G$2</c:f>
              <c:numCache>
                <c:formatCode>0.00%</c:formatCode>
                <c:ptCount val="6"/>
                <c:pt idx="0">
                  <c:v>0.1183</c:v>
                </c:pt>
                <c:pt idx="1">
                  <c:v>0.1072</c:v>
                </c:pt>
                <c:pt idx="2">
                  <c:v>0.35389999999999999</c:v>
                </c:pt>
                <c:pt idx="3">
                  <c:v>0.16619999999999999</c:v>
                </c:pt>
                <c:pt idx="4">
                  <c:v>0.23569999999999999</c:v>
                </c:pt>
                <c:pt idx="5">
                  <c:v>1.8700000000000001E-2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solidFill>
          <a:srgbClr val="C0C0C0"/>
        </a:solidFill>
        <a:ln w="16207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4812773041350802"/>
          <c:y val="6.2030131696093053E-2"/>
          <c:w val="0.33863275039745627"/>
          <c:h val="0.83834586466165417"/>
        </c:manualLayout>
      </c:layout>
      <c:overlay val="0"/>
      <c:spPr>
        <a:noFill/>
        <a:ln w="4052">
          <a:solidFill>
            <a:srgbClr val="000000"/>
          </a:solidFill>
          <a:prstDash val="solid"/>
        </a:ln>
      </c:spPr>
      <c:txPr>
        <a:bodyPr/>
        <a:lstStyle/>
        <a:p>
          <a:pPr>
            <a:defRPr sz="1289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297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33863275039745"/>
          <c:y val="0.19924812030075187"/>
          <c:w val="0.5119236883942766"/>
          <c:h val="0.60526315789473684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Расходы за 2011 год</c:v>
                </c:pt>
              </c:strCache>
            </c:strRef>
          </c:tx>
          <c:spPr>
            <a:solidFill>
              <a:srgbClr val="9999FF"/>
            </a:solidFill>
            <a:ln w="16207">
              <a:solidFill>
                <a:srgbClr val="000000"/>
              </a:solidFill>
              <a:prstDash val="solid"/>
            </a:ln>
          </c:spPr>
          <c:dPt>
            <c:idx val="0"/>
            <c:bubble3D val="0"/>
          </c:dPt>
          <c:dPt>
            <c:idx val="1"/>
            <c:bubble3D val="0"/>
            <c:spPr>
              <a:solidFill>
                <a:srgbClr val="993366"/>
              </a:solidFill>
              <a:ln w="16207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CC"/>
              </a:solidFill>
              <a:ln w="16207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CCFFFF"/>
              </a:solidFill>
              <a:ln w="16207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660066"/>
              </a:solidFill>
              <a:ln w="16207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FF8080"/>
              </a:solidFill>
              <a:ln w="16207">
                <a:solidFill>
                  <a:srgbClr val="000000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3241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297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Sheet1!$B$1:$G$1</c:f>
              <c:strCache>
                <c:ptCount val="6"/>
                <c:pt idx="0">
                  <c:v>Материальное оснащение школы № 207 - передача имущества </c:v>
                </c:pt>
                <c:pt idx="1">
                  <c:v>Ремонт помещений и оборудования школы № 207</c:v>
                </c:pt>
                <c:pt idx="2">
                  <c:v>Организация охраны помещений школы № 207</c:v>
                </c:pt>
                <c:pt idx="3">
                  <c:v>Передача школе № 207 расходных материалов, хозяйственных и канцелярских товаров </c:v>
                </c:pt>
                <c:pt idx="4">
                  <c:v>Передача школе № 207 прочих услуг </c:v>
                </c:pt>
                <c:pt idx="5">
                  <c:v>Мат.помощь персоналу школы 207</c:v>
                </c:pt>
              </c:strCache>
            </c:strRef>
          </c:cat>
          <c:val>
            <c:numRef>
              <c:f>Sheet1!$B$2:$G$2</c:f>
              <c:numCache>
                <c:formatCode>0.00%</c:formatCode>
                <c:ptCount val="6"/>
                <c:pt idx="0">
                  <c:v>0.38190000000000002</c:v>
                </c:pt>
                <c:pt idx="1">
                  <c:v>0.2334</c:v>
                </c:pt>
                <c:pt idx="2">
                  <c:v>0</c:v>
                </c:pt>
                <c:pt idx="3">
                  <c:v>0.20419999999999999</c:v>
                </c:pt>
                <c:pt idx="4">
                  <c:v>0.14649999999999999</c:v>
                </c:pt>
                <c:pt idx="5">
                  <c:v>3.4000000000000002E-2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solidFill>
          <a:srgbClr val="C0C0C0"/>
        </a:solidFill>
        <a:ln w="16207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4812773041350802"/>
          <c:y val="6.2030131696093053E-2"/>
          <c:w val="0.33863275039745627"/>
          <c:h val="0.83834586466165417"/>
        </c:manualLayout>
      </c:layout>
      <c:overlay val="0"/>
      <c:spPr>
        <a:noFill/>
        <a:ln w="4052">
          <a:solidFill>
            <a:srgbClr val="000000"/>
          </a:solidFill>
          <a:prstDash val="solid"/>
        </a:ln>
      </c:spPr>
      <c:txPr>
        <a:bodyPr/>
        <a:lstStyle/>
        <a:p>
          <a:pPr>
            <a:defRPr sz="1289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297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33863275039745"/>
          <c:y val="0.19924812030075187"/>
          <c:w val="0.5119236883942766"/>
          <c:h val="0.60526315789473684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Расходы за 2011 год</c:v>
                </c:pt>
              </c:strCache>
            </c:strRef>
          </c:tx>
          <c:spPr>
            <a:solidFill>
              <a:srgbClr val="9999FF"/>
            </a:solidFill>
            <a:ln w="16207">
              <a:solidFill>
                <a:srgbClr val="000000"/>
              </a:solidFill>
              <a:prstDash val="solid"/>
            </a:ln>
          </c:spPr>
          <c:dPt>
            <c:idx val="0"/>
            <c:bubble3D val="0"/>
          </c:dPt>
          <c:dPt>
            <c:idx val="1"/>
            <c:bubble3D val="0"/>
            <c:spPr>
              <a:solidFill>
                <a:srgbClr val="993366"/>
              </a:solidFill>
              <a:ln w="16207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CC"/>
              </a:solidFill>
              <a:ln w="16207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CCFFFF"/>
              </a:solidFill>
              <a:ln w="16207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660066"/>
              </a:solidFill>
              <a:ln w="16207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FF8080"/>
              </a:solidFill>
              <a:ln w="16207">
                <a:solidFill>
                  <a:srgbClr val="000000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3241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297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Sheet1!$B$1:$G$1</c:f>
              <c:strCache>
                <c:ptCount val="6"/>
                <c:pt idx="0">
                  <c:v>Материальное оснащение школы № 207 - передача имущества </c:v>
                </c:pt>
                <c:pt idx="1">
                  <c:v>Ремонт помещений и оборудования школы № 207</c:v>
                </c:pt>
                <c:pt idx="2">
                  <c:v>Организация охраны помещений школы № 207</c:v>
                </c:pt>
                <c:pt idx="3">
                  <c:v>Передача школе № 207 расходных материалов, хозяйственных и канцелярских товаров </c:v>
                </c:pt>
                <c:pt idx="4">
                  <c:v>Передача школе № 207 прочих услуг </c:v>
                </c:pt>
                <c:pt idx="5">
                  <c:v>Мат.помощь персоналу школы 207</c:v>
                </c:pt>
              </c:strCache>
            </c:strRef>
          </c:cat>
          <c:val>
            <c:numRef>
              <c:f>Sheet1!$B$2:$G$2</c:f>
              <c:numCache>
                <c:formatCode>0.00%</c:formatCode>
                <c:ptCount val="6"/>
                <c:pt idx="0">
                  <c:v>0.26740000000000003</c:v>
                </c:pt>
                <c:pt idx="1">
                  <c:v>0.124</c:v>
                </c:pt>
                <c:pt idx="2">
                  <c:v>0</c:v>
                </c:pt>
                <c:pt idx="3">
                  <c:v>0.30159999999999998</c:v>
                </c:pt>
                <c:pt idx="4">
                  <c:v>0.24909999999999999</c:v>
                </c:pt>
                <c:pt idx="5">
                  <c:v>5.7700000000000001E-2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solidFill>
          <a:srgbClr val="C0C0C0"/>
        </a:solidFill>
        <a:ln w="16207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4812773041350802"/>
          <c:y val="6.2030131696093053E-2"/>
          <c:w val="0.33863275039745627"/>
          <c:h val="0.83834586466165417"/>
        </c:manualLayout>
      </c:layout>
      <c:overlay val="0"/>
      <c:spPr>
        <a:noFill/>
        <a:ln w="4052">
          <a:solidFill>
            <a:srgbClr val="000000"/>
          </a:solidFill>
          <a:prstDash val="solid"/>
        </a:ln>
      </c:spPr>
      <c:txPr>
        <a:bodyPr/>
        <a:lstStyle/>
        <a:p>
          <a:pPr>
            <a:defRPr sz="1289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297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037338916924882"/>
          <c:y val="9.8859153861311638E-2"/>
          <c:w val="0.43928280069448894"/>
          <c:h val="0.8156017583676699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Расходы за 2011 год</c:v>
                </c:pt>
              </c:strCache>
            </c:strRef>
          </c:tx>
          <c:spPr>
            <a:solidFill>
              <a:srgbClr val="9999FF"/>
            </a:solidFill>
            <a:ln w="16207">
              <a:solidFill>
                <a:srgbClr val="000000"/>
              </a:solidFill>
              <a:prstDash val="solid"/>
            </a:ln>
          </c:spPr>
          <c:explosion val="2"/>
          <c:dPt>
            <c:idx val="0"/>
            <c:bubble3D val="0"/>
          </c:dPt>
          <c:dPt>
            <c:idx val="1"/>
            <c:bubble3D val="0"/>
            <c:spPr>
              <a:solidFill>
                <a:srgbClr val="993366"/>
              </a:solidFill>
              <a:ln w="16207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CC"/>
              </a:solidFill>
              <a:ln w="16207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CCFFFF"/>
              </a:solidFill>
              <a:ln w="16207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660066"/>
              </a:solidFill>
              <a:ln w="16207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FF8080"/>
              </a:solidFill>
              <a:ln w="16207">
                <a:solidFill>
                  <a:srgbClr val="000000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3241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297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Sheet1!$B$1:$G$1</c:f>
              <c:strCache>
                <c:ptCount val="6"/>
                <c:pt idx="0">
                  <c:v>Материальное оснащение школы № 207 - передача имущества </c:v>
                </c:pt>
                <c:pt idx="1">
                  <c:v>Ремонт помещений и оборудования школы № 207</c:v>
                </c:pt>
                <c:pt idx="2">
                  <c:v>Организация охраны помещений школы № 207</c:v>
                </c:pt>
                <c:pt idx="3">
                  <c:v>Передача школе № 207 расходных материалов, хозяйственных и канцелярских товаров </c:v>
                </c:pt>
                <c:pt idx="4">
                  <c:v>Передача школе № 207 прочих услуг </c:v>
                </c:pt>
                <c:pt idx="5">
                  <c:v>Мат.помощь персоналу школы 207</c:v>
                </c:pt>
              </c:strCache>
            </c:strRef>
          </c:cat>
          <c:val>
            <c:numRef>
              <c:f>Sheet1!$B$2:$G$2</c:f>
              <c:numCache>
                <c:formatCode>0.00%</c:formatCode>
                <c:ptCount val="6"/>
                <c:pt idx="0">
                  <c:v>0.28999999999999998</c:v>
                </c:pt>
                <c:pt idx="1">
                  <c:v>0.26</c:v>
                </c:pt>
                <c:pt idx="2">
                  <c:v>0</c:v>
                </c:pt>
                <c:pt idx="3">
                  <c:v>0.39</c:v>
                </c:pt>
                <c:pt idx="4">
                  <c:v>0.05</c:v>
                </c:pt>
                <c:pt idx="5">
                  <c:v>0.01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solidFill>
          <a:srgbClr val="C0C0C0"/>
        </a:solidFill>
        <a:ln w="16207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4812773041350802"/>
          <c:y val="6.2030131696093053E-2"/>
          <c:w val="0.33863275039745627"/>
          <c:h val="0.83834586466165417"/>
        </c:manualLayout>
      </c:layout>
      <c:overlay val="0"/>
      <c:spPr>
        <a:noFill/>
        <a:ln w="4052">
          <a:solidFill>
            <a:srgbClr val="000000"/>
          </a:solidFill>
          <a:prstDash val="solid"/>
        </a:ln>
      </c:spPr>
      <c:txPr>
        <a:bodyPr/>
        <a:lstStyle/>
        <a:p>
          <a:pPr>
            <a:defRPr sz="1289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297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037338916924882"/>
          <c:y val="9.8859153861311638E-2"/>
          <c:w val="0.43928280069448894"/>
          <c:h val="0.8156017583676699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Расходы за 2011 год</c:v>
                </c:pt>
              </c:strCache>
            </c:strRef>
          </c:tx>
          <c:spPr>
            <a:solidFill>
              <a:srgbClr val="9999FF"/>
            </a:solidFill>
            <a:ln w="16207">
              <a:solidFill>
                <a:srgbClr val="000000"/>
              </a:solidFill>
              <a:prstDash val="solid"/>
            </a:ln>
          </c:spPr>
          <c:explosion val="2"/>
          <c:dPt>
            <c:idx val="0"/>
            <c:bubble3D val="0"/>
          </c:dPt>
          <c:dPt>
            <c:idx val="1"/>
            <c:bubble3D val="0"/>
            <c:spPr>
              <a:solidFill>
                <a:srgbClr val="993366"/>
              </a:solidFill>
              <a:ln w="16207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CC"/>
              </a:solidFill>
              <a:ln w="16207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CCFFFF"/>
              </a:solidFill>
              <a:ln w="16207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660066"/>
              </a:solidFill>
              <a:ln w="16207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FF8080"/>
              </a:solidFill>
              <a:ln w="16207">
                <a:solidFill>
                  <a:srgbClr val="000000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3241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297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Sheet1!$B$1:$G$1</c:f>
              <c:strCache>
                <c:ptCount val="6"/>
                <c:pt idx="0">
                  <c:v>Материальное оснащение школы № 207 - передача имущества </c:v>
                </c:pt>
                <c:pt idx="1">
                  <c:v>Ремонт помещений и оборудования школы № 207</c:v>
                </c:pt>
                <c:pt idx="2">
                  <c:v>Организация охраны помещений школы № 207</c:v>
                </c:pt>
                <c:pt idx="3">
                  <c:v>Передача школе № 207 расходных материалов, хозяйственных и канцелярских товаров </c:v>
                </c:pt>
                <c:pt idx="4">
                  <c:v>Передача школе № 207 прочих услуг </c:v>
                </c:pt>
                <c:pt idx="5">
                  <c:v>Мат.помощь персоналу школы 207</c:v>
                </c:pt>
              </c:strCache>
            </c:strRef>
          </c:cat>
          <c:val>
            <c:numRef>
              <c:f>Sheet1!$B$2:$G$2</c:f>
              <c:numCache>
                <c:formatCode>0.00%</c:formatCode>
                <c:ptCount val="6"/>
                <c:pt idx="0">
                  <c:v>8.4000000000000005E-2</c:v>
                </c:pt>
                <c:pt idx="1">
                  <c:v>0.52500000000000002</c:v>
                </c:pt>
                <c:pt idx="2">
                  <c:v>0</c:v>
                </c:pt>
                <c:pt idx="3">
                  <c:v>0.308</c:v>
                </c:pt>
                <c:pt idx="4">
                  <c:v>7.0000000000000007E-2</c:v>
                </c:pt>
                <c:pt idx="5">
                  <c:v>1.2999999999999999E-2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solidFill>
          <a:srgbClr val="C0C0C0"/>
        </a:solidFill>
        <a:ln w="16207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4812773041350802"/>
          <c:y val="6.2030131696093053E-2"/>
          <c:w val="0.33863275039745627"/>
          <c:h val="0.83834586466165417"/>
        </c:manualLayout>
      </c:layout>
      <c:overlay val="0"/>
      <c:spPr>
        <a:noFill/>
        <a:ln w="4052">
          <a:solidFill>
            <a:srgbClr val="000000"/>
          </a:solidFill>
          <a:prstDash val="solid"/>
        </a:ln>
      </c:spPr>
      <c:txPr>
        <a:bodyPr/>
        <a:lstStyle/>
        <a:p>
          <a:pPr>
            <a:defRPr sz="1289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297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486A4E-3445-42B5-9F5D-6F9E5C48C360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9691"/>
            <a:ext cx="5388610" cy="38861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43D228-ED7A-49E4-8487-6B353677B4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118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43D228-ED7A-49E4-8487-6B353677B47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3650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EC6342-1F22-497E-893A-385E5ED6EF3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5275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755D35-3B5E-41AF-924E-ADA2C9C75FC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10066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8B03F8-CA85-4563-B879-11C3ED7ABEC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8506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A8FB9DA-2405-4B7A-998A-2866845B78E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80824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121C32-3DEF-4ABB-A339-B2A7EB386A7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95223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89366D-796E-4821-A3FF-F9B6E2A4E6B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70513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4323CC-F3BF-4790-AF86-68AD9A819FF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60178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5E97D2-BC63-4647-86F7-2E212D2E159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71267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34F9D1-0E1C-4ABD-9AFD-21C12A9BCB4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31777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69A081-483C-46BC-BFB2-07F9C3BD90F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21008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253682-4630-4755-A516-B02F10226B6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92534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1FCCA7-F3D4-4795-8566-15D78785F8E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1166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7F166F0-6796-490A-B8D1-76E53628290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549275"/>
            <a:ext cx="7773987" cy="2663825"/>
          </a:xfrm>
        </p:spPr>
        <p:txBody>
          <a:bodyPr anchor="ctr"/>
          <a:lstStyle/>
          <a:p>
            <a:r>
              <a:rPr lang="ru-RU" altLang="ru-RU" sz="4400">
                <a:solidFill>
                  <a:srgbClr val="0000FF"/>
                </a:solidFill>
              </a:rPr>
              <a:t>Санкт-Петербургский общественный фонд поддержки школы № 207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33475" y="3068960"/>
            <a:ext cx="6729412" cy="2065337"/>
          </a:xfrm>
        </p:spPr>
        <p:txBody>
          <a:bodyPr/>
          <a:lstStyle/>
          <a:p>
            <a:r>
              <a:rPr lang="ru-RU" altLang="ru-RU" sz="3200" dirty="0" smtClean="0"/>
              <a:t>Презентация по поступлению и расходованию средств </a:t>
            </a:r>
          </a:p>
          <a:p>
            <a:r>
              <a:rPr lang="ru-RU" altLang="ru-RU" sz="3200" dirty="0" smtClean="0"/>
              <a:t>за 2013-2023 </a:t>
            </a:r>
            <a:r>
              <a:rPr lang="ru-RU" altLang="ru-RU" sz="3200" dirty="0" smtClean="0"/>
              <a:t>годы</a:t>
            </a:r>
            <a:endParaRPr lang="en-US" altLang="ru-RU" sz="3200" dirty="0" smtClean="0"/>
          </a:p>
          <a:p>
            <a:endParaRPr lang="ru-RU" altLang="ru-RU" sz="3200" dirty="0" smtClean="0"/>
          </a:p>
          <a:p>
            <a:r>
              <a:rPr lang="en-US" altLang="ru-RU" sz="3200" dirty="0" smtClean="0">
                <a:solidFill>
                  <a:srgbClr val="0000FF"/>
                </a:solidFill>
              </a:rPr>
              <a:t>fond207@yandex.ru</a:t>
            </a:r>
            <a:endParaRPr lang="ru-RU" altLang="ru-RU" sz="32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dirty="0"/>
              <a:t>Использование средств Фонда в </a:t>
            </a:r>
            <a:r>
              <a:rPr lang="ru-RU" altLang="ru-RU" sz="3200" dirty="0" smtClean="0"/>
              <a:t>2022 </a:t>
            </a:r>
            <a:r>
              <a:rPr lang="ru-RU" altLang="ru-RU" sz="3200" dirty="0"/>
              <a:t>г.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4743"/>
            <a:ext cx="8424863" cy="5399881"/>
          </a:xfrm>
        </p:spPr>
        <p:txBody>
          <a:bodyPr/>
          <a:lstStyle/>
          <a:p>
            <a:r>
              <a:rPr lang="ru-RU" altLang="ru-RU" sz="2400" dirty="0" smtClean="0"/>
              <a:t>За 2022 г.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4095979"/>
              </p:ext>
            </p:extLst>
          </p:nvPr>
        </p:nvGraphicFramePr>
        <p:xfrm>
          <a:off x="-721096" y="1518833"/>
          <a:ext cx="9865096" cy="5313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362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dirty="0"/>
              <a:t>Использование средств Фонда в </a:t>
            </a:r>
            <a:r>
              <a:rPr lang="ru-RU" altLang="ru-RU" sz="3200" dirty="0" smtClean="0"/>
              <a:t>202</a:t>
            </a:r>
            <a:r>
              <a:rPr lang="en-US" altLang="ru-RU" sz="3200" dirty="0" smtClean="0"/>
              <a:t>3</a:t>
            </a:r>
            <a:r>
              <a:rPr lang="ru-RU" altLang="ru-RU" sz="3200" dirty="0" smtClean="0"/>
              <a:t> </a:t>
            </a:r>
            <a:r>
              <a:rPr lang="ru-RU" altLang="ru-RU" sz="3200" dirty="0"/>
              <a:t>г.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4743"/>
            <a:ext cx="8424863" cy="5399881"/>
          </a:xfrm>
        </p:spPr>
        <p:txBody>
          <a:bodyPr/>
          <a:lstStyle/>
          <a:p>
            <a:r>
              <a:rPr lang="ru-RU" altLang="ru-RU" sz="2400" dirty="0" smtClean="0"/>
              <a:t>За </a:t>
            </a:r>
            <a:r>
              <a:rPr lang="ru-RU" altLang="ru-RU" sz="2400" dirty="0" smtClean="0"/>
              <a:t>202</a:t>
            </a:r>
            <a:r>
              <a:rPr lang="en-US" altLang="ru-RU" sz="2400" dirty="0" smtClean="0"/>
              <a:t>3</a:t>
            </a:r>
            <a:r>
              <a:rPr lang="ru-RU" altLang="ru-RU" sz="2400" dirty="0" smtClean="0"/>
              <a:t> </a:t>
            </a:r>
            <a:r>
              <a:rPr lang="ru-RU" altLang="ru-RU" sz="2400" dirty="0" smtClean="0"/>
              <a:t>г.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571291"/>
              </p:ext>
            </p:extLst>
          </p:nvPr>
        </p:nvGraphicFramePr>
        <p:xfrm>
          <a:off x="-721096" y="1518833"/>
          <a:ext cx="9865096" cy="5313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126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/>
              <a:t>Поступление пожертвований в Фонд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altLang="ru-RU" sz="2400"/>
              <a:t>Рублей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-128588" y="1014413"/>
            <a:ext cx="91440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0072930"/>
              </p:ext>
            </p:extLst>
          </p:nvPr>
        </p:nvGraphicFramePr>
        <p:xfrm>
          <a:off x="50800" y="1031875"/>
          <a:ext cx="9299575" cy="5775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dirty="0"/>
              <a:t>Поступление пожертвований в Фонд по учебным годам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altLang="ru-RU" sz="1600"/>
              <a:t>Рублей</a:t>
            </a:r>
          </a:p>
        </p:txBody>
      </p:sp>
      <p:graphicFrame>
        <p:nvGraphicFramePr>
          <p:cNvPr id="2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04931100"/>
              </p:ext>
            </p:extLst>
          </p:nvPr>
        </p:nvGraphicFramePr>
        <p:xfrm>
          <a:off x="171450" y="1916832"/>
          <a:ext cx="8972550" cy="454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dirty="0"/>
              <a:t>Поступление средств с разбивкой по месяцам</a:t>
            </a:r>
            <a:r>
              <a:rPr lang="en-US" altLang="ru-RU" sz="3200" dirty="0"/>
              <a:t> (</a:t>
            </a:r>
            <a:r>
              <a:rPr lang="ru-RU" altLang="ru-RU" sz="3200" dirty="0"/>
              <a:t>Рублей)</a:t>
            </a:r>
          </a:p>
        </p:txBody>
      </p:sp>
      <p:graphicFrame>
        <p:nvGraphicFramePr>
          <p:cNvPr id="2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2322351"/>
              </p:ext>
            </p:extLst>
          </p:nvPr>
        </p:nvGraphicFramePr>
        <p:xfrm>
          <a:off x="50801" y="1417638"/>
          <a:ext cx="9268858" cy="5561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2694" y="1417638"/>
            <a:ext cx="9159673" cy="55055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dirty="0"/>
              <a:t>Использование средств Фонда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sz="2000" dirty="0" smtClean="0"/>
              <a:t>Руб.</a:t>
            </a:r>
            <a:endParaRPr lang="ru-RU" altLang="ru-RU" sz="2000" dirty="0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4857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7884456"/>
              </p:ext>
            </p:extLst>
          </p:nvPr>
        </p:nvGraphicFramePr>
        <p:xfrm>
          <a:off x="457200" y="1417638"/>
          <a:ext cx="8579296" cy="6125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dirty="0"/>
              <a:t>Использование средств Фонда в </a:t>
            </a:r>
            <a:r>
              <a:rPr lang="ru-RU" altLang="ru-RU" sz="3200" dirty="0" smtClean="0"/>
              <a:t>2018 </a:t>
            </a:r>
            <a:r>
              <a:rPr lang="ru-RU" altLang="ru-RU" sz="3200" dirty="0"/>
              <a:t>г.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4743"/>
            <a:ext cx="8424863" cy="5399881"/>
          </a:xfrm>
        </p:spPr>
        <p:txBody>
          <a:bodyPr/>
          <a:lstStyle/>
          <a:p>
            <a:r>
              <a:rPr lang="ru-RU" altLang="ru-RU" sz="2400" dirty="0" smtClean="0"/>
              <a:t>За 2018 год</a:t>
            </a:r>
            <a:endParaRPr lang="ru-RU" altLang="ru-RU" sz="2400" dirty="0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9249245"/>
              </p:ext>
            </p:extLst>
          </p:nvPr>
        </p:nvGraphicFramePr>
        <p:xfrm>
          <a:off x="699293" y="1162841"/>
          <a:ext cx="7673975" cy="6486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819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dirty="0"/>
              <a:t>Использование средств Фонда в </a:t>
            </a:r>
            <a:r>
              <a:rPr lang="ru-RU" altLang="ru-RU" sz="3200" dirty="0" smtClean="0"/>
              <a:t>2019 </a:t>
            </a:r>
            <a:r>
              <a:rPr lang="ru-RU" altLang="ru-RU" sz="3200" dirty="0"/>
              <a:t>г.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4743"/>
            <a:ext cx="8424863" cy="5399881"/>
          </a:xfrm>
        </p:spPr>
        <p:txBody>
          <a:bodyPr/>
          <a:lstStyle/>
          <a:p>
            <a:r>
              <a:rPr lang="ru-RU" altLang="ru-RU" sz="2400" dirty="0" smtClean="0"/>
              <a:t>За 2019 г.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707043"/>
              </p:ext>
            </p:extLst>
          </p:nvPr>
        </p:nvGraphicFramePr>
        <p:xfrm>
          <a:off x="699293" y="1124743"/>
          <a:ext cx="7673975" cy="6524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313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dirty="0"/>
              <a:t>Использование средств Фонда в </a:t>
            </a:r>
            <a:r>
              <a:rPr lang="ru-RU" altLang="ru-RU" sz="3200" dirty="0" smtClean="0"/>
              <a:t>2020 </a:t>
            </a:r>
            <a:r>
              <a:rPr lang="ru-RU" altLang="ru-RU" sz="3200" dirty="0"/>
              <a:t>г.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4743"/>
            <a:ext cx="8424863" cy="5399881"/>
          </a:xfrm>
        </p:spPr>
        <p:txBody>
          <a:bodyPr/>
          <a:lstStyle/>
          <a:p>
            <a:r>
              <a:rPr lang="ru-RU" altLang="ru-RU" sz="2400" dirty="0" smtClean="0"/>
              <a:t>За 2020 г.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6625496"/>
              </p:ext>
            </p:extLst>
          </p:nvPr>
        </p:nvGraphicFramePr>
        <p:xfrm>
          <a:off x="611560" y="1056457"/>
          <a:ext cx="7673975" cy="6524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125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dirty="0"/>
              <a:t>Использование средств Фонда в </a:t>
            </a:r>
            <a:r>
              <a:rPr lang="ru-RU" altLang="ru-RU" sz="3200" dirty="0" smtClean="0"/>
              <a:t>2021 </a:t>
            </a:r>
            <a:r>
              <a:rPr lang="ru-RU" altLang="ru-RU" sz="3200" dirty="0"/>
              <a:t>г.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4743"/>
            <a:ext cx="8424863" cy="5399881"/>
          </a:xfrm>
        </p:spPr>
        <p:txBody>
          <a:bodyPr/>
          <a:lstStyle/>
          <a:p>
            <a:r>
              <a:rPr lang="ru-RU" altLang="ru-RU" sz="2400" dirty="0" smtClean="0"/>
              <a:t>За 2021 г.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2567496"/>
              </p:ext>
            </p:extLst>
          </p:nvPr>
        </p:nvGraphicFramePr>
        <p:xfrm>
          <a:off x="-900608" y="1168014"/>
          <a:ext cx="9865096" cy="5313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636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4370</TotalTime>
  <Words>112</Words>
  <Application>Microsoft Office PowerPoint</Application>
  <PresentationFormat>Экран (4:3)</PresentationFormat>
  <Paragraphs>25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Calibri</vt:lpstr>
      <vt:lpstr>Оформление по умолчанию</vt:lpstr>
      <vt:lpstr>Санкт-Петербургский общественный фонд поддержки школы № 207</vt:lpstr>
      <vt:lpstr>Поступление пожертвований в Фонд</vt:lpstr>
      <vt:lpstr>Поступление пожертвований в Фонд по учебным годам</vt:lpstr>
      <vt:lpstr>Поступление средств с разбивкой по месяцам (Рублей)</vt:lpstr>
      <vt:lpstr>Использование средств Фонда</vt:lpstr>
      <vt:lpstr>Использование средств Фонда в 2018 г.</vt:lpstr>
      <vt:lpstr>Использование средств Фонда в 2019 г.</vt:lpstr>
      <vt:lpstr>Использование средств Фонда в 2020 г.</vt:lpstr>
      <vt:lpstr>Использование средств Фонда в 2021 г.</vt:lpstr>
      <vt:lpstr>Использование средств Фонда в 2022 г.</vt:lpstr>
      <vt:lpstr>Использование средств Фонда в 2023 г.</vt:lpstr>
    </vt:vector>
  </TitlesOfParts>
  <Company>IBC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Санкт-Петербургский общественный фонд поддержки школы № 207</dc:title>
  <dc:creator>Dima</dc:creator>
  <cp:lastModifiedBy>User</cp:lastModifiedBy>
  <cp:revision>234</cp:revision>
  <cp:lastPrinted>2021-11-23T12:48:53Z</cp:lastPrinted>
  <dcterms:created xsi:type="dcterms:W3CDTF">2012-04-10T07:44:53Z</dcterms:created>
  <dcterms:modified xsi:type="dcterms:W3CDTF">2024-04-08T13:25:10Z</dcterms:modified>
</cp:coreProperties>
</file>